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4" r:id="rId2"/>
    <p:sldId id="453" r:id="rId3"/>
    <p:sldId id="289" r:id="rId4"/>
    <p:sldId id="455" r:id="rId5"/>
    <p:sldId id="4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76" d="100"/>
          <a:sy n="76" d="100"/>
        </p:scale>
        <p:origin x="384" y="2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EE09-9C69-DA96-6932-8553AB43E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14C551-A70B-EF95-E187-7D9CA16BE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4C8C1-F15F-B539-0A4D-3EEE4D28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442E1-CD64-F593-0BEB-10B57AB2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BA5-3B04-EF9E-FE01-6C1147A7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EDAC-266D-A154-83DF-94D41ED6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C9931-46B8-2B45-6F08-9171E7632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E6C2B-614D-5746-2D58-68A972BE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7AD64-91A6-2469-DC94-2A557473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56F01-FE19-64BA-8EEF-77E7F43E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B6D46-6BEB-CE29-BCD8-B75875973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29141-7A77-6C2F-2418-0B02B1BCA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E3884-5B00-787B-03B2-672A3F2E8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68C1E-7453-87BF-9376-BCC2D39D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F2BC8-3323-D6A9-8601-1B17AC64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0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0C31-72B4-A21E-C52F-ED696B12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D9DB8-20BF-84F0-9FA7-72CC25A7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39FFA-5EDE-6939-5256-104D1ACE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A3E06-63D0-4CC7-4BE5-1675C2D9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A8774-BBA0-99BC-2B5F-2E797141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8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7E2B-CEF5-20E5-A79B-957EC377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D6BB2-C873-CB13-3027-3F11340D3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1037-6119-E7C6-CA97-07D80B6B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A742C-3DA8-EBDC-F376-5E18B827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6145D-BE99-D3F6-6772-F06BA9E64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336AE-2CD9-1C1E-406C-4D8AB78E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01D4F-3BB7-1B72-F15F-7D29046C1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65271-F6EE-A094-E22E-2D368AB0A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7945A-E6E2-EB4D-E255-02DFD5D1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6C083-8BF6-88A4-F334-29A98EBA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7903C-672E-8DCC-1A05-35270F38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8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FE8E-BF94-880C-86B3-64DDBB06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B36EC-6385-510E-2015-3BA51FA7C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20E61-F798-3E2A-F5F0-9A025C215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2B091-0816-0A70-0595-67A325280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26F9D-F651-44BF-84C5-CD53B0389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22F289-CFB2-05FF-A806-41FDFA462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9206A2-5ABE-6813-0A02-0D3A9B89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A1675-B543-05D9-CEB9-EE55B6D4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F312-DB52-9BF4-7818-A1A8622E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D7C75-D40F-E41D-4525-6A373422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2A9F1-3149-A79E-35CC-511C59BC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0ED74-6D17-39BD-9427-8D41793F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73CAB0-CAFA-F319-9808-5457003D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EE3BF-0619-63C7-9553-2AC57C2D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5FE5-1D65-0BAD-AE5C-43E5CDC6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3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4C146-E2E0-C61B-52E9-EA1FF7F80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25757-3A06-9DEB-DE48-E400933EA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BD7990-EBEA-F651-28BF-B1B2E3BC7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D347E-EF11-173D-516D-5D852552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32ECE-EACE-1D5C-4287-8050C9DA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B89AB-67E5-959F-7A4D-A96D0D62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4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1860-89B4-7651-B27E-72C1908E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366E4B-D724-A635-97FF-C13772DF5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5DA85-FBB8-D8B8-6C0A-06CB1D1F7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4E4F4-41D1-0670-FBF1-0B026EB3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CAFC9-04BF-3861-CBA6-0E869698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94A17-656E-B742-9418-AFD13102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5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63F2F-3B06-EF67-7E52-0072F7D3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5A601-99BB-09FE-1022-495C0BC71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5BA08-8297-EF21-DC05-0EBEFD91D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D344F-BCD8-4327-8226-26F42158A1A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004C2-D4C3-1C08-E6FB-08DA039E8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3779E-DE83-975C-5705-031702BBB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1C92B-5F8E-4EF6-A928-4BAD7EEF4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6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A20440-3D92-5156-0455-4BD230E89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507" y="524609"/>
            <a:ext cx="9144000" cy="40240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BÀI 21: ĐỘT BIẾN GEN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2D8054-C8B3-7A70-4793-459325BB2ABC}"/>
              </a:ext>
            </a:extLst>
          </p:cNvPr>
          <p:cNvSpPr txBox="1"/>
          <p:nvPr/>
        </p:nvSpPr>
        <p:spPr>
          <a:xfrm>
            <a:off x="1328507" y="1688276"/>
            <a:ext cx="9650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vẽ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pic>
        <p:nvPicPr>
          <p:cNvPr id="5" name="Picture 3" descr="C:\Users\Admin\Desktop\vai tro 3.png">
            <a:extLst>
              <a:ext uri="{FF2B5EF4-FFF2-40B4-BE49-F238E27FC236}">
                <a16:creationId xmlns:a16="http://schemas.microsoft.com/office/drawing/2014/main" id="{0008B537-AC52-4844-4C40-C23C719F0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83745"/>
            <a:ext cx="8229600" cy="440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BE091F17-9D43-4DCC-BB63-51F04B47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C10CDA-DE7C-4D46-948F-F5BD27BF6EB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5" name="Text Box 16">
            <a:extLst>
              <a:ext uri="{FF2B5EF4-FFF2-40B4-BE49-F238E27FC236}">
                <a16:creationId xmlns:a16="http://schemas.microsoft.com/office/drawing/2014/main" id="{DB090703-C963-4D32-9DEE-3F711E54B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599" y="2150266"/>
            <a:ext cx="9660731" cy="175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</a:rPr>
              <a:t>Đột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biến</a:t>
            </a:r>
            <a:r>
              <a:rPr lang="en-US" altLang="en-US" sz="3600" b="1" dirty="0">
                <a:latin typeface="Times New Roman" panose="02020603050405020304" pitchFamily="18" charset="0"/>
              </a:rPr>
              <a:t> gen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3600" b="1" dirty="0">
                <a:latin typeface="Times New Roman" panose="02020603050405020304" pitchFamily="18" charset="0"/>
              </a:rPr>
              <a:t> .......................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600" b="1" dirty="0">
                <a:latin typeface="Times New Roman" panose="02020603050405020304" pitchFamily="18" charset="0"/>
              </a:rPr>
              <a:t> .................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latin typeface="Times New Roman" panose="02020603050405020304" pitchFamily="18" charset="0"/>
              </a:rPr>
              <a:t> gen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liên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quan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tới</a:t>
            </a:r>
            <a:r>
              <a:rPr lang="en-US" altLang="en-US" sz="3600" b="1" dirty="0">
                <a:latin typeface="Times New Roman" panose="02020603050405020304" pitchFamily="18" charset="0"/>
              </a:rPr>
              <a:t> ..........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hoặc</a:t>
            </a:r>
            <a:r>
              <a:rPr lang="en-US" altLang="en-US" sz="3600" b="1" dirty="0">
                <a:latin typeface="Times New Roman" panose="02020603050405020304" pitchFamily="18" charset="0"/>
              </a:rPr>
              <a:t> ..................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cặp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nuclêôtit</a:t>
            </a:r>
            <a:r>
              <a:rPr lang="en-US" altLang="en-US" sz="36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3556" name="Text Box 17">
            <a:extLst>
              <a:ext uri="{FF2B5EF4-FFF2-40B4-BE49-F238E27FC236}">
                <a16:creationId xmlns:a16="http://schemas.microsoft.com/office/drawing/2014/main" id="{642075DD-7AAA-4BD0-BDE9-5D15265E6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2634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Điền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7AF2740C-79F7-41BF-82F8-8371DE8BE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112165"/>
            <a:ext cx="9144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9DFB9D16-B97A-409A-ADC2-10F846340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90796"/>
            <a:ext cx="9144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845C3E9C-4A05-4600-8234-706DE769B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669374"/>
            <a:ext cx="914400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C9E304DC-F5E8-4D9E-A6A9-3055396AC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391" y="3266452"/>
            <a:ext cx="9144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(4)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90AAAA-9FE1-1E5F-35F4-4C56C94BA449}"/>
              </a:ext>
            </a:extLst>
          </p:cNvPr>
          <p:cNvSpPr txBox="1"/>
          <p:nvPr/>
        </p:nvSpPr>
        <p:spPr>
          <a:xfrm>
            <a:off x="985345" y="1343041"/>
            <a:ext cx="13668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  <p:bldP spid="32781" grpId="0"/>
      <p:bldP spid="32782" grpId="0"/>
      <p:bldP spid="327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id="{7D143033-80EC-474C-999A-8549F82B0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66" y="610458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r>
              <a:rPr lang="es-E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gen ban </a:t>
            </a:r>
            <a:r>
              <a:rPr lang="es-E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s-E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fr-FR" altLang="en-US" sz="3600" b="1" dirty="0"/>
              <a:t>T – A – X – T – X – A – T –  </a:t>
            </a:r>
            <a:endParaRPr lang="en-US" altLang="en-US" sz="3600" b="1" dirty="0"/>
          </a:p>
          <a:p>
            <a:endParaRPr lang="fr-FR" altLang="en-US" sz="3600" b="1" dirty="0"/>
          </a:p>
          <a:p>
            <a:r>
              <a:rPr lang="fr-FR" altLang="en-US" sz="3600" b="1" dirty="0"/>
              <a:t>A – T – G – A – G – T – A – </a:t>
            </a:r>
            <a:endParaRPr lang="en-US" altLang="en-US" sz="3600" b="1" dirty="0"/>
          </a:p>
          <a:p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– A – X – T – X – A – T –T -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– T – G – A – G –T – A – A-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s-E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s-E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688F97-C2FB-22CA-9521-4FE0BC9E3E91}"/>
              </a:ext>
            </a:extLst>
          </p:cNvPr>
          <p:cNvCxnSpPr/>
          <p:nvPr/>
        </p:nvCxnSpPr>
        <p:spPr>
          <a:xfrm>
            <a:off x="1178719" y="1821656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506BD6C-787F-F875-8CC9-ECC043F5B97B}"/>
              </a:ext>
            </a:extLst>
          </p:cNvPr>
          <p:cNvCxnSpPr/>
          <p:nvPr/>
        </p:nvCxnSpPr>
        <p:spPr>
          <a:xfrm>
            <a:off x="4231499" y="1809748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9D0947-29A7-1A06-4424-496BF80508D5}"/>
              </a:ext>
            </a:extLst>
          </p:cNvPr>
          <p:cNvCxnSpPr/>
          <p:nvPr/>
        </p:nvCxnSpPr>
        <p:spPr>
          <a:xfrm>
            <a:off x="4969687" y="1812129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23681-061D-F829-724D-42089BE76AF7}"/>
              </a:ext>
            </a:extLst>
          </p:cNvPr>
          <p:cNvCxnSpPr/>
          <p:nvPr/>
        </p:nvCxnSpPr>
        <p:spPr>
          <a:xfrm>
            <a:off x="5679309" y="1771652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260626-A131-499C-5852-16EF5D399F98}"/>
              </a:ext>
            </a:extLst>
          </p:cNvPr>
          <p:cNvCxnSpPr/>
          <p:nvPr/>
        </p:nvCxnSpPr>
        <p:spPr>
          <a:xfrm>
            <a:off x="1838329" y="1802602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69B409-6E32-3098-12C2-5A3239045EEE}"/>
              </a:ext>
            </a:extLst>
          </p:cNvPr>
          <p:cNvCxnSpPr/>
          <p:nvPr/>
        </p:nvCxnSpPr>
        <p:spPr>
          <a:xfrm>
            <a:off x="2659863" y="1781174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45A531-8D43-E76F-F65E-68D4217A14E1}"/>
              </a:ext>
            </a:extLst>
          </p:cNvPr>
          <p:cNvCxnSpPr/>
          <p:nvPr/>
        </p:nvCxnSpPr>
        <p:spPr>
          <a:xfrm>
            <a:off x="3395675" y="1824039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FAF2E8-7EAC-F03D-CACB-CE54FEDD23EF}"/>
              </a:ext>
            </a:extLst>
          </p:cNvPr>
          <p:cNvCxnSpPr/>
          <p:nvPr/>
        </p:nvCxnSpPr>
        <p:spPr>
          <a:xfrm>
            <a:off x="1178719" y="4014798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B5F91D-96BA-C71B-A4DE-B41EDE14B273}"/>
              </a:ext>
            </a:extLst>
          </p:cNvPr>
          <p:cNvCxnSpPr/>
          <p:nvPr/>
        </p:nvCxnSpPr>
        <p:spPr>
          <a:xfrm>
            <a:off x="1178719" y="1835944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DA1F1B4-1E67-676F-41E8-9B35344BF6B7}"/>
              </a:ext>
            </a:extLst>
          </p:cNvPr>
          <p:cNvCxnSpPr/>
          <p:nvPr/>
        </p:nvCxnSpPr>
        <p:spPr>
          <a:xfrm>
            <a:off x="3552839" y="4017180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B75A6D-4492-93F1-3E3C-5DBC762DA37D}"/>
              </a:ext>
            </a:extLst>
          </p:cNvPr>
          <p:cNvCxnSpPr/>
          <p:nvPr/>
        </p:nvCxnSpPr>
        <p:spPr>
          <a:xfrm>
            <a:off x="2769399" y="3976701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4C6D3A-C91A-E715-F044-CB7DD05110B9}"/>
              </a:ext>
            </a:extLst>
          </p:cNvPr>
          <p:cNvCxnSpPr/>
          <p:nvPr/>
        </p:nvCxnSpPr>
        <p:spPr>
          <a:xfrm>
            <a:off x="1964534" y="4021941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E36F56-AC3F-9B5D-9F0B-46B77B794889}"/>
              </a:ext>
            </a:extLst>
          </p:cNvPr>
          <p:cNvCxnSpPr/>
          <p:nvPr/>
        </p:nvCxnSpPr>
        <p:spPr>
          <a:xfrm>
            <a:off x="5045891" y="3938598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EC6ED11-5AA4-7A36-F7A2-84C3A4C4CB71}"/>
              </a:ext>
            </a:extLst>
          </p:cNvPr>
          <p:cNvCxnSpPr/>
          <p:nvPr/>
        </p:nvCxnSpPr>
        <p:spPr>
          <a:xfrm>
            <a:off x="4269596" y="3969560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FD2C61-8F4D-2DB9-61DB-1CF369CFDCF9}"/>
              </a:ext>
            </a:extLst>
          </p:cNvPr>
          <p:cNvCxnSpPr/>
          <p:nvPr/>
        </p:nvCxnSpPr>
        <p:spPr>
          <a:xfrm>
            <a:off x="5692114" y="4126719"/>
            <a:ext cx="0" cy="3000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17E70A9-048C-EB4D-BB55-5FC181FF70B8}"/>
              </a:ext>
            </a:extLst>
          </p:cNvPr>
          <p:cNvSpPr txBox="1"/>
          <p:nvPr/>
        </p:nvSpPr>
        <p:spPr>
          <a:xfrm>
            <a:off x="216678" y="282157"/>
            <a:ext cx="13668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BE091F17-9D43-4DCC-BB63-51F04B47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C10CDA-DE7C-4D46-948F-F5BD27BF6EB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A17D3-A0C1-D976-E2DA-BC526A9BF129}"/>
              </a:ext>
            </a:extLst>
          </p:cNvPr>
          <p:cNvSpPr txBox="1"/>
          <p:nvPr/>
        </p:nvSpPr>
        <p:spPr>
          <a:xfrm>
            <a:off x="1773621" y="1109054"/>
            <a:ext cx="977304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vi-VN" sz="32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2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2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Tính chất biểu hiện của đột biến gen chủ yếu là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vi-VN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có hại cho cá thể.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vi-VN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có lợi cho cá thể.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vi-VN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làm cho cá thể có ưu thế so với bố, mẹ.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vi-VN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không có hại cũng không có lợi cho cá thể</a:t>
            </a:r>
          </a:p>
        </p:txBody>
      </p:sp>
    </p:spTree>
    <p:extLst>
      <p:ext uri="{BB962C8B-B14F-4D97-AF65-F5344CB8AC3E}">
        <p14:creationId xmlns:p14="http://schemas.microsoft.com/office/powerpoint/2010/main" val="203057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BE091F17-9D43-4DCC-BB63-51F04B47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C10CDA-DE7C-4D46-948F-F5BD27BF6EB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8D836-5783-3773-F3B2-E541DF5AC0D4}"/>
              </a:ext>
            </a:extLst>
          </p:cNvPr>
          <p:cNvSpPr txBox="1"/>
          <p:nvPr/>
        </p:nvSpPr>
        <p:spPr>
          <a:xfrm>
            <a:off x="857645" y="1532756"/>
            <a:ext cx="1107369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âu </a:t>
            </a:r>
            <a:r>
              <a:rPr lang="en-US" sz="28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8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Đột biến gen thường gây hại cho cơ thể mang đột biến vì?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làm gen bị biến đổ dẫn tới không kế tục vật chất di truyền qua các thế hệ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làm sai lệch thông tin di truyền dẫn tới làm rối loạn quá trình sinh tổng hợp protein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làm ngừng trệ quá trình phiên mã, không tổng hợp được protein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làm biến đổi cấu truc NST dẫn tới cơ thể sinh vật không kiểm soát được quá trình tái bản của gen</a:t>
            </a:r>
          </a:p>
        </p:txBody>
      </p:sp>
    </p:spTree>
    <p:extLst>
      <p:ext uri="{BB962C8B-B14F-4D97-AF65-F5344CB8AC3E}">
        <p14:creationId xmlns:p14="http://schemas.microsoft.com/office/powerpoint/2010/main" val="10435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.VnTimeH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Surface</dc:creator>
  <cp:lastModifiedBy>Surface</cp:lastModifiedBy>
  <cp:revision>2</cp:revision>
  <dcterms:created xsi:type="dcterms:W3CDTF">2023-11-04T02:09:43Z</dcterms:created>
  <dcterms:modified xsi:type="dcterms:W3CDTF">2023-11-04T02:55:55Z</dcterms:modified>
</cp:coreProperties>
</file>